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CC00FF"/>
    <a:srgbClr val="000099"/>
    <a:srgbClr val="FF0000"/>
    <a:srgbClr val="FF0066"/>
    <a:srgbClr val="0000FF"/>
    <a:srgbClr val="ADF7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0BA62-6935-4E70-ABE3-3127DB8F6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1BD5-AD60-4169-BEBC-5B5A7894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9A1A1-BF3E-4B19-ADC9-9002373F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665D7-59C2-4767-9278-DA9EEABD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1E5AD-1357-4A22-9FE8-427E5598F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D8A3-5CE0-4618-89AE-36FB5C75F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6CAB-CF75-4B85-827B-1D63472E5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A2A98-654D-4689-8784-4E8A24D8D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C9D1F-F34F-43A4-A910-165512D86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DBD7D-AEB6-4CB2-A463-CDFDAB06D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257B3-B964-45A0-B333-B85324E3C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EA896-D4C0-44B7-BE68-18AF9F769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D8765-C831-4FBB-9672-ADF69B700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D9A3-F9C7-4EBA-9503-DBDCB0315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ADF70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DDFE6A4-5AFA-4164-AC2E-5054097A6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hyperlink" Target="GA%20Dien%20tu%2008-09/Cac%20Mon%20lop%205/Bien%20Ninh%20Giang.pp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hyperlink" Target="http://www.suhaiduong.com/home.asp?action=detail&amp;item=346&amp;id=238&amp;langid=1" TargetMode="External"/><Relationship Id="rId2" Type="http://schemas.openxmlformats.org/officeDocument/2006/relationships/hyperlink" Target="http://www.suhaiduong.com/home.asp?action=detail&amp;item=364&amp;id=235&amp;langid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suhaiduong.com/home.asp?action=detail&amp;item=418&amp;id=240&amp;langid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hue.vietnamnet.vn/dataimages/original/images20383_TCMN040804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hyperlink" Target="http://hue.vietnamnet.vn/dataimages/original/images17999_hang190704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56511">
            <a:off x="7710488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1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566584">
            <a:off x="7624763" y="5270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18"/>
          <p:cNvSpPr txBox="1">
            <a:spLocks noChangeArrowheads="1"/>
          </p:cNvSpPr>
          <p:nvPr/>
        </p:nvSpPr>
        <p:spPr bwMode="auto">
          <a:xfrm>
            <a:off x="1755775" y="4819650"/>
            <a:ext cx="5011738" cy="4000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/>
          </a:p>
        </p:txBody>
      </p:sp>
      <p:sp>
        <p:nvSpPr>
          <p:cNvPr id="2056" name="Text Box 19"/>
          <p:cNvSpPr txBox="1">
            <a:spLocks noChangeArrowheads="1"/>
          </p:cNvSpPr>
          <p:nvPr/>
        </p:nvSpPr>
        <p:spPr bwMode="auto">
          <a:xfrm>
            <a:off x="1316038" y="2697163"/>
            <a:ext cx="7351712" cy="4000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/>
          </a:p>
        </p:txBody>
      </p:sp>
      <p:sp>
        <p:nvSpPr>
          <p:cNvPr id="2057" name="Text Box 20"/>
          <p:cNvSpPr txBox="1">
            <a:spLocks noChangeArrowheads="1"/>
          </p:cNvSpPr>
          <p:nvPr/>
        </p:nvSpPr>
        <p:spPr bwMode="auto">
          <a:xfrm>
            <a:off x="0" y="2843213"/>
            <a:ext cx="8610600" cy="10779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HOẠT ĐỘNG SẢN XUẤT CỦA NGƯỜI DÂN Ở ĐỒNG BẰNG BẮC BỘ (TT)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titled-1"/>
          <p:cNvPicPr>
            <a:picLocks noChangeAspect="1" noChangeArrowheads="1"/>
          </p:cNvPicPr>
          <p:nvPr/>
        </p:nvPicPr>
        <p:blipFill>
          <a:blip r:embed="rId2"/>
          <a:srcRect l="35037" r="34306" b="58517"/>
          <a:stretch>
            <a:fillRect/>
          </a:stretch>
        </p:blipFill>
        <p:spPr bwMode="auto">
          <a:xfrm>
            <a:off x="6400800" y="3581400"/>
            <a:ext cx="228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Untitled-1"/>
          <p:cNvPicPr>
            <a:picLocks noChangeAspect="1" noChangeArrowheads="1"/>
          </p:cNvPicPr>
          <p:nvPr/>
        </p:nvPicPr>
        <p:blipFill>
          <a:blip r:embed="rId3"/>
          <a:srcRect l="40875" t="50722" r="12408" b="3938"/>
          <a:stretch>
            <a:fillRect/>
          </a:stretch>
        </p:blipFill>
        <p:spPr bwMode="auto">
          <a:xfrm>
            <a:off x="6400800" y="4572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Untitled-1"/>
          <p:cNvPicPr>
            <a:picLocks noChangeAspect="1" noChangeArrowheads="1"/>
          </p:cNvPicPr>
          <p:nvPr/>
        </p:nvPicPr>
        <p:blipFill>
          <a:blip r:embed="rId4"/>
          <a:srcRect l="68613" t="3661" r="1587" b="58517"/>
          <a:stretch>
            <a:fillRect/>
          </a:stretch>
        </p:blipFill>
        <p:spPr bwMode="auto">
          <a:xfrm>
            <a:off x="381000" y="35052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Untitled-1"/>
          <p:cNvPicPr>
            <a:picLocks noChangeAspect="1" noChangeArrowheads="1"/>
          </p:cNvPicPr>
          <p:nvPr/>
        </p:nvPicPr>
        <p:blipFill>
          <a:blip r:embed="rId5" cstate="print"/>
          <a:srcRect l="1460" t="53603" r="66423" b="4620"/>
          <a:stretch>
            <a:fillRect/>
          </a:stretch>
        </p:blipFill>
        <p:spPr bwMode="auto">
          <a:xfrm>
            <a:off x="304800" y="457200"/>
            <a:ext cx="2514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276600" y="3200400"/>
            <a:ext cx="2514600" cy="304800"/>
          </a:xfrm>
          <a:prstGeom prst="rect">
            <a:avLst/>
          </a:prstGeom>
          <a:solidFill>
            <a:srgbClr val="2CB22C"/>
          </a:solidFill>
          <a:ln w="9525">
            <a:solidFill>
              <a:srgbClr val="2CB2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FF00"/>
                </a:solidFill>
                <a:cs typeface="Arial" charset="0"/>
              </a:rPr>
              <a:t>Ph</a:t>
            </a:r>
            <a:r>
              <a:rPr lang="vi-VN" sz="2000" b="1">
                <a:solidFill>
                  <a:srgbClr val="FFFF00"/>
                </a:solidFill>
                <a:cs typeface="Arial" charset="0"/>
              </a:rPr>
              <a:t>ơ</a:t>
            </a:r>
            <a:r>
              <a:rPr lang="en-US" sz="2000" b="1">
                <a:solidFill>
                  <a:srgbClr val="FFFF00"/>
                </a:solidFill>
                <a:cs typeface="Arial" charset="0"/>
              </a:rPr>
              <a:t>i gốm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400800" y="6324600"/>
            <a:ext cx="2286000" cy="304800"/>
          </a:xfrm>
          <a:prstGeom prst="rect">
            <a:avLst/>
          </a:prstGeom>
          <a:solidFill>
            <a:srgbClr val="2CB22C"/>
          </a:solidFill>
          <a:ln w="9525">
            <a:solidFill>
              <a:srgbClr val="2CB2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FF05"/>
                </a:solidFill>
                <a:cs typeface="Arial" charset="0"/>
              </a:rPr>
              <a:t>Vẽ hoa v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ă</a:t>
            </a:r>
            <a:r>
              <a:rPr lang="en-US" sz="2000" b="1">
                <a:solidFill>
                  <a:srgbClr val="FFFF05"/>
                </a:solidFill>
                <a:cs typeface="Arial" charset="0"/>
              </a:rPr>
              <a:t>n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6324600"/>
            <a:ext cx="2286000" cy="304800"/>
          </a:xfrm>
          <a:prstGeom prst="rect">
            <a:avLst/>
          </a:prstGeom>
          <a:solidFill>
            <a:srgbClr val="2CB22C"/>
          </a:solidFill>
          <a:ln w="9525">
            <a:solidFill>
              <a:srgbClr val="2CB2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FF05"/>
                </a:solidFill>
                <a:cs typeface="Arial" charset="0"/>
              </a:rPr>
              <a:t>Tráng men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04800" y="3200400"/>
            <a:ext cx="2514600" cy="304800"/>
          </a:xfrm>
          <a:prstGeom prst="rect">
            <a:avLst/>
          </a:prstGeom>
          <a:solidFill>
            <a:srgbClr val="2CB22C"/>
          </a:solidFill>
          <a:ln w="9525">
            <a:solidFill>
              <a:srgbClr val="2CB2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FF05"/>
                </a:solidFill>
                <a:cs typeface="Arial" charset="0"/>
              </a:rPr>
              <a:t>Nung gốm</a:t>
            </a: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6400800" y="3200400"/>
            <a:ext cx="2286000" cy="304800"/>
          </a:xfrm>
          <a:prstGeom prst="rect">
            <a:avLst/>
          </a:prstGeom>
          <a:solidFill>
            <a:srgbClr val="2CB22C"/>
          </a:solidFill>
          <a:ln w="9525">
            <a:solidFill>
              <a:srgbClr val="2CB2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FF05"/>
                </a:solidFill>
                <a:cs typeface="Arial" charset="0"/>
              </a:rPr>
              <a:t>Các sản phẩm gốm</a:t>
            </a:r>
          </a:p>
        </p:txBody>
      </p:sp>
      <p:pic>
        <p:nvPicPr>
          <p:cNvPr id="17419" name="Picture 11" descr="Untitled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3505200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3352800" y="6324600"/>
            <a:ext cx="2667000" cy="304800"/>
          </a:xfrm>
          <a:prstGeom prst="rect">
            <a:avLst/>
          </a:prstGeom>
          <a:solidFill>
            <a:srgbClr val="38AA38"/>
          </a:solidFill>
          <a:ln w="9525">
            <a:solidFill>
              <a:srgbClr val="38AA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05"/>
                </a:solidFill>
                <a:cs typeface="Arial" charset="0"/>
              </a:rPr>
              <a:t>Nhào </a:t>
            </a:r>
            <a:r>
              <a:rPr lang="vi-VN" sz="1600" b="1">
                <a:solidFill>
                  <a:srgbClr val="FFFF05"/>
                </a:solidFill>
                <a:cs typeface="Arial" charset="0"/>
              </a:rPr>
              <a:t>đ</a:t>
            </a:r>
            <a:r>
              <a:rPr lang="en-US" sz="1600" b="1">
                <a:solidFill>
                  <a:srgbClr val="FFFF05"/>
                </a:solidFill>
                <a:cs typeface="Arial" charset="0"/>
              </a:rPr>
              <a:t>ất và tạo dáng cho gốm</a:t>
            </a:r>
          </a:p>
        </p:txBody>
      </p:sp>
      <p:pic>
        <p:nvPicPr>
          <p:cNvPr id="11277" name="Picture 13" descr="Untitled-1"/>
          <p:cNvPicPr>
            <a:picLocks noChangeAspect="1" noChangeArrowheads="1"/>
          </p:cNvPicPr>
          <p:nvPr/>
        </p:nvPicPr>
        <p:blipFill>
          <a:blip r:embed="rId7" cstate="print"/>
          <a:srcRect r="67883" b="58517"/>
          <a:stretch>
            <a:fillRect/>
          </a:stretch>
        </p:blipFill>
        <p:spPr bwMode="auto">
          <a:xfrm>
            <a:off x="3276600" y="457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4" descr="Untitled-1"/>
          <p:cNvPicPr>
            <a:picLocks noChangeAspect="1" noChangeArrowheads="1"/>
          </p:cNvPicPr>
          <p:nvPr/>
        </p:nvPicPr>
        <p:blipFill>
          <a:blip r:embed="rId2"/>
          <a:srcRect l="35037" r="34306" b="58517"/>
          <a:stretch>
            <a:fillRect/>
          </a:stretch>
        </p:blipFill>
        <p:spPr bwMode="auto">
          <a:xfrm>
            <a:off x="6400800" y="3505200"/>
            <a:ext cx="228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04800" y="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990033"/>
                </a:solidFill>
                <a:cs typeface="Arial" charset="0"/>
              </a:rPr>
              <a:t>Hãy sắp xếp trình tự các công đoạn tạo ra sản phẩm gốm.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2219 L -0.00833 -0.20527 C -0.00833 -0.30744 -0.10382 -0.43273 -0.18125 -0.43273 L -0.35417 -0.4327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7462E-6 L 0 -0.22192 C 0 -0.32155 -0.09201 -0.44383 -0.16667 -0.44383 L -0.33333 -0.44383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1.04022E-6 L 0.15417 1.04022E-6 C 0.23212 1.04022E-6 0.32917 0.12899 0.32917 0.23578 L 0.32917 0.47157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23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18308E-7 L 0.1625 -8.18308E-7 C 0.23472 -8.18308E-7 0.325 0.12806 0.325 0.23301 L 0.325 0.46602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44105E-6 L 0.08611 0.12899 C 0.10573 0.15626 0.11667 0.19695 0.11667 0.23902 C 0.11667 0.28733 0.10573 0.32593 0.08611 0.35321 L 0 0.4826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2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82524E-7 L 0.08611 0.11882 C 0.10573 0.14378 0.11667 0.18123 0.11667 0.22006 C 0.11667 0.26445 0.10573 0.29981 0.08611 0.32478 L 0 0.44383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438 L -0.11719 -0.08414 C -0.14375 -0.11095 -0.15833 -0.15118 -0.15833 -0.19302 C -0.15833 -0.24064 -0.14375 -0.27878 -0.11719 -0.30559 L 0 -0.43273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2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09 L -0.08021 -0.10842 C -0.09844 -0.13361 -0.10833 -0.1706 -0.10833 -0.20967 C -0.10833 -0.25382 -0.09844 -0.28942 -0.08021 -0.31438 L 0 -0.43273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8" grpId="0" animBg="1"/>
      <p:bldP spid="174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1000" y="228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b="1" i="1">
              <a:solidFill>
                <a:srgbClr val="0066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u="sng">
                <a:solidFill>
                  <a:srgbClr val="0066FF"/>
                </a:solidFill>
              </a:rPr>
              <a:t>ĐỊA LÍ: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HOẠT ĐỘNG SẢN XUẤT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CỦA NGƯỜI DÂN Ở ĐỒNG BẰNG BẮC BỘ (tt)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 b="1">
              <a:solidFill>
                <a:srgbClr val="FF0066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236220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3/ </a:t>
            </a:r>
            <a:r>
              <a:rPr lang="en-US" sz="2400" b="1" u="sng">
                <a:solidFill>
                  <a:srgbClr val="0000FF"/>
                </a:solidFill>
                <a:cs typeface="Arial" charset="0"/>
              </a:rPr>
              <a:t>Nơi có hàng trăm nghề thủ công truyền thống: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3400" y="44196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8000"/>
                </a:solidFill>
                <a:cs typeface="Arial" charset="0"/>
              </a:rPr>
              <a:t>- Có nhiều sản phẩm nổi tiếng ở trong và ngoài nước.</a:t>
            </a:r>
            <a:r>
              <a:rPr lang="en-US" b="1" i="1">
                <a:solidFill>
                  <a:srgbClr val="008000"/>
                </a:solidFill>
                <a:cs typeface="Arial" charset="0"/>
              </a:rPr>
              <a:t>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365760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8000"/>
                </a:solidFill>
                <a:cs typeface="Arial" charset="0"/>
              </a:rPr>
              <a:t>- Có nhiều làng nghề thủ công.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1000" y="228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b="1" i="1">
              <a:solidFill>
                <a:srgbClr val="0066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 u="sng">
                <a:solidFill>
                  <a:srgbClr val="0066FF"/>
                </a:solidFill>
              </a:rPr>
              <a:t>ĐỊA LÍ: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</a:rPr>
              <a:t>HOẠT ĐỘNG SẢN XUẤT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</a:rPr>
              <a:t>CỦA NGƯỜI DÂN Ở ĐỒNG BẰNG BẮC BỘ (tt)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400" i="1">
              <a:solidFill>
                <a:srgbClr val="FF0000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7200" y="2209800"/>
            <a:ext cx="8001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cs typeface="Arial" charset="0"/>
              </a:rPr>
              <a:t>3/ </a:t>
            </a:r>
            <a:r>
              <a:rPr lang="en-US" sz="3200" b="1" u="sng">
                <a:solidFill>
                  <a:srgbClr val="0000FF"/>
                </a:solidFill>
                <a:cs typeface="Arial" charset="0"/>
              </a:rPr>
              <a:t>Nơi có hàng trăm nghề thủ công truyền thống: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51054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cs typeface="Arial" charset="0"/>
              </a:rPr>
              <a:t>4/ </a:t>
            </a:r>
            <a:r>
              <a:rPr lang="en-US" sz="3200" b="1" u="sng">
                <a:solidFill>
                  <a:srgbClr val="0000FF"/>
                </a:solidFill>
                <a:cs typeface="Arial" charset="0"/>
              </a:rPr>
              <a:t>Chợ phiên: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33400" y="3429000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008000"/>
                </a:solidFill>
                <a:cs typeface="Arial" charset="0"/>
              </a:rPr>
              <a:t>- Sản phẩm nổi tiếng ở trong và ngoài nước.</a:t>
            </a:r>
            <a:r>
              <a:rPr lang="en-US" sz="2400" b="1" i="1">
                <a:solidFill>
                  <a:srgbClr val="008000"/>
                </a:solidFill>
                <a:cs typeface="Arial" charset="0"/>
              </a:rPr>
              <a:t> 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9600" y="44196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8000"/>
                </a:solidFill>
                <a:cs typeface="Arial" charset="0"/>
              </a:rPr>
              <a:t>- Có nhiều làng nghề thủ công.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228600"/>
            <a:ext cx="6934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95400" y="5667375"/>
            <a:ext cx="762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chemeClr val="folHlink"/>
                </a:solidFill>
                <a:cs typeface="Arial" charset="0"/>
              </a:rPr>
              <a:t>Cảnh chợ phiên ở làng quê đồng bằng Bắc Bộ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81000"/>
            <a:ext cx="16764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Câu hỏi : 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Hãy kể về chợ phiên ở đồng bằng Bắc Bộ  ?</a:t>
            </a:r>
            <a:r>
              <a:rPr lang="en-US" b="1">
                <a:solidFill>
                  <a:srgbClr val="0000FF"/>
                </a:solidFill>
                <a:cs typeface="Arial" charset="0"/>
              </a:rPr>
              <a:t>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228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b="1" i="1">
              <a:solidFill>
                <a:srgbClr val="0000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b="1" u="sng">
              <a:solidFill>
                <a:srgbClr val="0000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u="sng">
                <a:solidFill>
                  <a:srgbClr val="0000FF"/>
                </a:solidFill>
              </a:rPr>
              <a:t>ĐỊA LÍ: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solidFill>
                  <a:srgbClr val="FF0066"/>
                </a:solidFill>
              </a:rPr>
              <a:t>HOẠT ĐỘNG SẢN XUẤT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solidFill>
                  <a:srgbClr val="FF0066"/>
                </a:solidFill>
              </a:rPr>
              <a:t>CỦA NGƯỜI DÂN Ở ĐỒNG BẰNG BẮC BỘ (tt)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 b="1" i="1">
              <a:solidFill>
                <a:srgbClr val="FF0066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4800" y="28956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cs typeface="Arial" charset="0"/>
              </a:rPr>
              <a:t>3/ </a:t>
            </a:r>
            <a:r>
              <a:rPr lang="en-US" sz="2000" b="1" u="sng">
                <a:solidFill>
                  <a:srgbClr val="0000FF"/>
                </a:solidFill>
                <a:cs typeface="Arial" charset="0"/>
              </a:rPr>
              <a:t>Nơi có hàng trăm nghề thủ công truyền thống: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cs typeface="Arial" charset="0"/>
              </a:rPr>
              <a:t>4/ </a:t>
            </a:r>
            <a:r>
              <a:rPr lang="en-US" sz="2000" b="1" u="sng">
                <a:solidFill>
                  <a:srgbClr val="0000FF"/>
                </a:solidFill>
                <a:cs typeface="Arial" charset="0"/>
              </a:rPr>
              <a:t>Chợ phiên: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8000"/>
                </a:solidFill>
                <a:cs typeface="Arial" charset="0"/>
              </a:rPr>
              <a:t>- </a:t>
            </a:r>
            <a:r>
              <a:rPr lang="en-US" sz="2000" b="1" i="1">
                <a:solidFill>
                  <a:srgbClr val="008000"/>
                </a:solidFill>
                <a:cs typeface="Arial" charset="0"/>
              </a:rPr>
              <a:t>Sản phẩm nổi tiếng ở trong và ngoài nước.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33400" y="42672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8000"/>
                </a:solidFill>
                <a:cs typeface="Arial" charset="0"/>
              </a:rPr>
              <a:t>- Có nhiều làng nghề thủ công.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33400" y="5486400"/>
            <a:ext cx="822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8000"/>
                </a:solidFill>
                <a:cs typeface="Arial" charset="0"/>
              </a:rPr>
              <a:t>- </a:t>
            </a:r>
            <a:r>
              <a:rPr lang="en-US" sz="2000" b="1" i="1">
                <a:solidFill>
                  <a:srgbClr val="008000"/>
                </a:solidFill>
                <a:cs typeface="Arial" charset="0"/>
              </a:rPr>
              <a:t>Mua bán tấp nập. 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3400" y="6096000"/>
            <a:ext cx="861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8000"/>
                </a:solidFill>
                <a:cs typeface="Arial" charset="0"/>
              </a:rPr>
              <a:t>- </a:t>
            </a:r>
            <a:r>
              <a:rPr lang="en-US" sz="2000" b="1" i="1">
                <a:solidFill>
                  <a:srgbClr val="008000"/>
                </a:solidFill>
                <a:cs typeface="Arial" charset="0"/>
              </a:rPr>
              <a:t>Hàng hoá bán phần lớn sản xuất tại địa phương.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24000" y="3048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cs typeface="Arial" charset="0"/>
              </a:rPr>
              <a:t>Cảnh chợ hiện nay ở nơi em ở</a:t>
            </a:r>
          </a:p>
        </p:txBody>
      </p:sp>
      <p:pic>
        <p:nvPicPr>
          <p:cNvPr id="22531" name="Picture 3" descr="Ch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76400"/>
            <a:ext cx="38100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ho - DBBB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6400"/>
            <a:ext cx="4114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b="1" i="1">
              <a:solidFill>
                <a:srgbClr val="0066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 u="sng">
                <a:solidFill>
                  <a:srgbClr val="0066FF"/>
                </a:solidFill>
              </a:rPr>
              <a:t>ĐỊA LÍ: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FF0066"/>
                </a:solidFill>
              </a:rPr>
              <a:t>HOẠT ĐỘNG SẢN XUẤT CỦA NGƯỜI DÂN Ở ĐỒNG BẰNG BẮC BỘ (tt)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400" b="1" i="1">
              <a:solidFill>
                <a:srgbClr val="FF0066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676400"/>
            <a:ext cx="8915400" cy="495300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1828800"/>
            <a:ext cx="9296400" cy="5029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          Người dân ở đồng bằng Bắc Bộ có hàng trăm 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nghề thủ công với nhiều sản phẩm nổi tiếng ở 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trong và ngoài nước. Nơi có nghề thủ công phát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triển tạo nên làng nghề.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    Chợ phiên ở đồng bằng Bắc Bộ là nơi diễn ra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các hoạt động mua bán tấp nập. Hàng hoá bán 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ở chợ phần lớn là các sản phẩm sản xuất tại </a:t>
            </a:r>
          </a:p>
          <a:p>
            <a:pPr lvl="1" eaLnBrk="0" hangingPunct="0"/>
            <a:r>
              <a:rPr lang="en-US" sz="2400" b="1">
                <a:solidFill>
                  <a:srgbClr val="008000"/>
                </a:solidFill>
                <a:cs typeface="Arial" charset="0"/>
              </a:rPr>
              <a:t>địa phương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-16078200" y="5791200"/>
            <a:ext cx="16306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8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Nghề đá làng Nhôi - Thanh Hó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65363"/>
            <a:ext cx="609600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8915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2400" b="1" i="1">
              <a:solidFill>
                <a:srgbClr val="0000FF"/>
              </a:solidFill>
              <a:cs typeface="Arial" charset="0"/>
            </a:endParaRPr>
          </a:p>
          <a:p>
            <a:pPr algn="ctr" eaLnBrk="0" hangingPunct="0"/>
            <a:r>
              <a:rPr lang="en-US" sz="2400" b="1" u="sng">
                <a:solidFill>
                  <a:srgbClr val="0000FF"/>
                </a:solidFill>
                <a:cs typeface="Arial" charset="0"/>
              </a:rPr>
              <a:t>Địa lý</a:t>
            </a:r>
            <a:r>
              <a:rPr lang="en-US" sz="2400" b="1">
                <a:solidFill>
                  <a:srgbClr val="0000FF"/>
                </a:solidFill>
                <a:cs typeface="Arial" charset="0"/>
              </a:rPr>
              <a:t>: </a:t>
            </a:r>
          </a:p>
          <a:p>
            <a:pPr algn="ctr" eaLnBrk="0" hangingPunct="0"/>
            <a:r>
              <a:rPr lang="en-US" sz="2400" b="1">
                <a:solidFill>
                  <a:srgbClr val="FF3300"/>
                </a:solidFill>
                <a:cs typeface="Arial" charset="0"/>
              </a:rPr>
              <a:t>Hoạt động sản xuất của con người ở đồng bằng Bắc Bộ </a:t>
            </a:r>
            <a:r>
              <a:rPr lang="en-US" sz="2400">
                <a:solidFill>
                  <a:srgbClr val="FF3300"/>
                </a:solidFill>
                <a:cs typeface="Arial" charset="0"/>
              </a:rPr>
              <a:t>(Tiếp theo)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52600" y="2268538"/>
            <a:ext cx="1828800" cy="1600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752600" y="3886200"/>
            <a:ext cx="1828800" cy="1143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962400" y="5011738"/>
            <a:ext cx="1295400" cy="18288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581400" y="44196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1752600" y="5029200"/>
            <a:ext cx="2209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018213" y="2278063"/>
            <a:ext cx="1828800" cy="1455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251450" y="4402138"/>
            <a:ext cx="25908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581400" y="2268538"/>
            <a:ext cx="2438400" cy="1465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3581400" y="3733800"/>
            <a:ext cx="4243388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828800" y="411480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Dệt Lụa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257800" y="52578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Họp theo phiên 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3581400" y="4349750"/>
            <a:ext cx="1828800" cy="461963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Bát Tràng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1676400" y="2743200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Tráng men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362200" y="41148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486400" y="38100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6324600" y="52578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4191000" y="43434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4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2362200" y="27432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5</a:t>
            </a: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1752600" y="5029200"/>
            <a:ext cx="2209800" cy="1828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6018213" y="2278063"/>
            <a:ext cx="1828800" cy="14557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3581400" y="2286000"/>
            <a:ext cx="2438400" cy="1465263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3505200" y="3733800"/>
            <a:ext cx="4343400" cy="46196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Người mua bán tấp nập.</a:t>
            </a:r>
          </a:p>
        </p:txBody>
      </p:sp>
      <p:sp>
        <p:nvSpPr>
          <p:cNvPr id="18458" name="WordArt 27"/>
          <p:cNvSpPr>
            <a:spLocks noChangeArrowheads="1" noChangeShapeType="1" noTextEdit="1"/>
          </p:cNvSpPr>
          <p:nvPr/>
        </p:nvSpPr>
        <p:spPr bwMode="auto">
          <a:xfrm>
            <a:off x="2362200" y="1828800"/>
            <a:ext cx="44862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LẬT HÌNH TÌM NGHỀ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" dur="2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1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4" dur="20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1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9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1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4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2" dur="2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5" dur="2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8" dur="2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4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1" grpId="1" animBg="1"/>
      <p:bldP spid="24582" grpId="0" animBg="1"/>
      <p:bldP spid="24582" grpId="1" animBg="1"/>
      <p:bldP spid="24583" grpId="0" animBg="1"/>
      <p:bldP spid="24583" grpId="1" animBg="1"/>
      <p:bldP spid="24584" grpId="0" animBg="1"/>
      <p:bldP spid="24584" grpId="1" animBg="1"/>
      <p:bldP spid="24585" grpId="0" animBg="1"/>
      <p:bldP spid="24585" grpId="1" animBg="1"/>
      <p:bldP spid="24586" grpId="0" animBg="1"/>
      <p:bldP spid="24586" grpId="1" animBg="1"/>
      <p:bldP spid="24587" grpId="0" animBg="1"/>
      <p:bldP spid="24587" grpId="1" animBg="1"/>
      <p:bldP spid="24588" grpId="0" animBg="1"/>
      <p:bldP spid="24588" grpId="1" animBg="1"/>
      <p:bldP spid="24589" grpId="0" animBg="1"/>
      <p:bldP spid="24589" grpId="1" animBg="1"/>
      <p:bldP spid="24590" grpId="0"/>
      <p:bldP spid="24590" grpId="1"/>
      <p:bldP spid="24591" grpId="0"/>
      <p:bldP spid="24591" grpId="1"/>
      <p:bldP spid="24592" grpId="0" animBg="1"/>
      <p:bldP spid="24592" grpId="1" animBg="1"/>
      <p:bldP spid="24593" grpId="0"/>
      <p:bldP spid="24593" grpId="1"/>
      <p:bldP spid="24594" grpId="0"/>
      <p:bldP spid="24594" grpId="1"/>
      <p:bldP spid="24595" grpId="0"/>
      <p:bldP spid="24595" grpId="1"/>
      <p:bldP spid="24596" grpId="0"/>
      <p:bldP spid="24596" grpId="1"/>
      <p:bldP spid="24597" grpId="0"/>
      <p:bldP spid="24597" grpId="1"/>
      <p:bldP spid="24598" grpId="0"/>
      <p:bldP spid="24598" grpId="1"/>
      <p:bldP spid="24599" grpId="0" animBg="1"/>
      <p:bldP spid="24599" grpId="1" animBg="1"/>
      <p:bldP spid="24600" grpId="0" animBg="1"/>
      <p:bldP spid="24600" grpId="1" animBg="1"/>
      <p:bldP spid="24601" grpId="0" animBg="1"/>
      <p:bldP spid="24601" grpId="1" animBg="1"/>
      <p:bldP spid="24602" grpId="0" animBg="1"/>
      <p:bldP spid="2460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90600" y="1600200"/>
            <a:ext cx="81534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>
              <a:cs typeface="Arial" charset="0"/>
            </a:endParaRPr>
          </a:p>
          <a:p>
            <a:pPr>
              <a:spcBef>
                <a:spcPct val="20000"/>
              </a:spcBef>
            </a:pPr>
            <a:endParaRPr lang="en-US">
              <a:cs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2667000" y="2667000"/>
            <a:ext cx="2898775" cy="847725"/>
            <a:chOff x="2350" y="1008"/>
            <a:chExt cx="1826" cy="534"/>
          </a:xfrm>
        </p:grpSpPr>
        <p:pic>
          <p:nvPicPr>
            <p:cNvPr id="19578" name="Picture 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9" name="Picture 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80" name="Picture 1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81" name="Picture 1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0" name="Group 12"/>
          <p:cNvGrpSpPr>
            <a:grpSpLocks/>
          </p:cNvGrpSpPr>
          <p:nvPr/>
        </p:nvGrpSpPr>
        <p:grpSpPr bwMode="auto">
          <a:xfrm>
            <a:off x="5638800" y="1600200"/>
            <a:ext cx="2898775" cy="847725"/>
            <a:chOff x="2350" y="1008"/>
            <a:chExt cx="1826" cy="534"/>
          </a:xfrm>
        </p:grpSpPr>
        <p:pic>
          <p:nvPicPr>
            <p:cNvPr id="19574" name="Picture 1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5" name="Picture 1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6" name="Picture 1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7" name="Picture 1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1" name="Group 17"/>
          <p:cNvGrpSpPr>
            <a:grpSpLocks/>
          </p:cNvGrpSpPr>
          <p:nvPr/>
        </p:nvGrpSpPr>
        <p:grpSpPr bwMode="auto">
          <a:xfrm>
            <a:off x="838200" y="3276600"/>
            <a:ext cx="2898775" cy="847725"/>
            <a:chOff x="2350" y="1008"/>
            <a:chExt cx="1826" cy="534"/>
          </a:xfrm>
        </p:grpSpPr>
        <p:pic>
          <p:nvPicPr>
            <p:cNvPr id="19570" name="Picture 1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1" name="Picture 1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2" name="Picture 2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3" name="Picture 2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2" name="Group 22"/>
          <p:cNvGrpSpPr>
            <a:grpSpLocks/>
          </p:cNvGrpSpPr>
          <p:nvPr/>
        </p:nvGrpSpPr>
        <p:grpSpPr bwMode="auto">
          <a:xfrm>
            <a:off x="4114800" y="1066800"/>
            <a:ext cx="2898775" cy="847725"/>
            <a:chOff x="2350" y="1008"/>
            <a:chExt cx="1826" cy="534"/>
          </a:xfrm>
        </p:grpSpPr>
        <p:pic>
          <p:nvPicPr>
            <p:cNvPr id="19566" name="Picture 2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7" name="Picture 2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8" name="Picture 2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9" name="Picture 2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3" name="Group 27"/>
          <p:cNvGrpSpPr>
            <a:grpSpLocks/>
          </p:cNvGrpSpPr>
          <p:nvPr/>
        </p:nvGrpSpPr>
        <p:grpSpPr bwMode="auto">
          <a:xfrm>
            <a:off x="4343400" y="4953000"/>
            <a:ext cx="2898775" cy="847725"/>
            <a:chOff x="2350" y="1008"/>
            <a:chExt cx="1826" cy="534"/>
          </a:xfrm>
        </p:grpSpPr>
        <p:pic>
          <p:nvPicPr>
            <p:cNvPr id="19562" name="Picture 2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3" name="Picture 2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4" name="Picture 3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5" name="Picture 3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4" name="Group 32"/>
          <p:cNvGrpSpPr>
            <a:grpSpLocks/>
          </p:cNvGrpSpPr>
          <p:nvPr/>
        </p:nvGrpSpPr>
        <p:grpSpPr bwMode="auto">
          <a:xfrm>
            <a:off x="2819400" y="4419600"/>
            <a:ext cx="2898775" cy="847725"/>
            <a:chOff x="2350" y="1008"/>
            <a:chExt cx="1826" cy="534"/>
          </a:xfrm>
        </p:grpSpPr>
        <p:pic>
          <p:nvPicPr>
            <p:cNvPr id="19558" name="Picture 3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9" name="Picture 3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0" name="Picture 3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1" name="Picture 3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5" name="Group 37"/>
          <p:cNvGrpSpPr>
            <a:grpSpLocks/>
          </p:cNvGrpSpPr>
          <p:nvPr/>
        </p:nvGrpSpPr>
        <p:grpSpPr bwMode="auto">
          <a:xfrm>
            <a:off x="5791200" y="3048000"/>
            <a:ext cx="2898775" cy="847725"/>
            <a:chOff x="2350" y="1008"/>
            <a:chExt cx="1826" cy="534"/>
          </a:xfrm>
        </p:grpSpPr>
        <p:pic>
          <p:nvPicPr>
            <p:cNvPr id="19554" name="Picture 3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5" name="Picture 3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6" name="Picture 4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7" name="Picture 4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6" name="Group 42"/>
          <p:cNvGrpSpPr>
            <a:grpSpLocks/>
          </p:cNvGrpSpPr>
          <p:nvPr/>
        </p:nvGrpSpPr>
        <p:grpSpPr bwMode="auto">
          <a:xfrm>
            <a:off x="6019800" y="5791200"/>
            <a:ext cx="2898775" cy="847725"/>
            <a:chOff x="2350" y="1008"/>
            <a:chExt cx="1826" cy="534"/>
          </a:xfrm>
        </p:grpSpPr>
        <p:pic>
          <p:nvPicPr>
            <p:cNvPr id="19550" name="Picture 4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1" name="Picture 4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2" name="Picture 4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3" name="Picture 4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7" name="Group 47"/>
          <p:cNvGrpSpPr>
            <a:grpSpLocks/>
          </p:cNvGrpSpPr>
          <p:nvPr/>
        </p:nvGrpSpPr>
        <p:grpSpPr bwMode="auto">
          <a:xfrm>
            <a:off x="4495800" y="5334000"/>
            <a:ext cx="2898775" cy="847725"/>
            <a:chOff x="2350" y="1008"/>
            <a:chExt cx="1826" cy="534"/>
          </a:xfrm>
        </p:grpSpPr>
        <p:pic>
          <p:nvPicPr>
            <p:cNvPr id="19546" name="Picture 4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7" name="Picture 4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8" name="Picture 5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9" name="Picture 5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8" name="Group 52"/>
          <p:cNvGrpSpPr>
            <a:grpSpLocks/>
          </p:cNvGrpSpPr>
          <p:nvPr/>
        </p:nvGrpSpPr>
        <p:grpSpPr bwMode="auto">
          <a:xfrm>
            <a:off x="7467600" y="4191000"/>
            <a:ext cx="2898775" cy="847725"/>
            <a:chOff x="2350" y="1008"/>
            <a:chExt cx="1826" cy="534"/>
          </a:xfrm>
        </p:grpSpPr>
        <p:pic>
          <p:nvPicPr>
            <p:cNvPr id="19542" name="Picture 5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3" name="Picture 5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4" name="Picture 5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5" name="Picture 5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9" name="Group 57"/>
          <p:cNvGrpSpPr>
            <a:grpSpLocks/>
          </p:cNvGrpSpPr>
          <p:nvPr/>
        </p:nvGrpSpPr>
        <p:grpSpPr bwMode="auto">
          <a:xfrm>
            <a:off x="1524000" y="5410200"/>
            <a:ext cx="2898775" cy="847725"/>
            <a:chOff x="2350" y="1008"/>
            <a:chExt cx="1826" cy="534"/>
          </a:xfrm>
        </p:grpSpPr>
        <p:pic>
          <p:nvPicPr>
            <p:cNvPr id="19538" name="Picture 5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9" name="Picture 5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0" name="Picture 6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41" name="Picture 6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0" name="Group 62"/>
          <p:cNvGrpSpPr>
            <a:grpSpLocks/>
          </p:cNvGrpSpPr>
          <p:nvPr/>
        </p:nvGrpSpPr>
        <p:grpSpPr bwMode="auto">
          <a:xfrm>
            <a:off x="0" y="4876800"/>
            <a:ext cx="2898775" cy="847725"/>
            <a:chOff x="2350" y="1008"/>
            <a:chExt cx="1826" cy="534"/>
          </a:xfrm>
        </p:grpSpPr>
        <p:pic>
          <p:nvPicPr>
            <p:cNvPr id="19534" name="Picture 6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5" name="Picture 6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6" name="Picture 6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7" name="Picture 6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1" name="Group 67"/>
          <p:cNvGrpSpPr>
            <a:grpSpLocks/>
          </p:cNvGrpSpPr>
          <p:nvPr/>
        </p:nvGrpSpPr>
        <p:grpSpPr bwMode="auto">
          <a:xfrm>
            <a:off x="2971800" y="3810000"/>
            <a:ext cx="2898775" cy="847725"/>
            <a:chOff x="2350" y="1008"/>
            <a:chExt cx="1826" cy="534"/>
          </a:xfrm>
        </p:grpSpPr>
        <p:pic>
          <p:nvPicPr>
            <p:cNvPr id="19530" name="Picture 6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1" name="Picture 6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2" name="Picture 7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3" name="Picture 7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2" name="Group 72"/>
          <p:cNvGrpSpPr>
            <a:grpSpLocks/>
          </p:cNvGrpSpPr>
          <p:nvPr/>
        </p:nvGrpSpPr>
        <p:grpSpPr bwMode="auto">
          <a:xfrm>
            <a:off x="1447800" y="1828800"/>
            <a:ext cx="2898775" cy="847725"/>
            <a:chOff x="2350" y="1008"/>
            <a:chExt cx="1826" cy="534"/>
          </a:xfrm>
        </p:grpSpPr>
        <p:pic>
          <p:nvPicPr>
            <p:cNvPr id="19526" name="Picture 7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7" name="Picture 7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8" name="Picture 7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9" name="Picture 7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3" name="Group 82"/>
          <p:cNvGrpSpPr>
            <a:grpSpLocks/>
          </p:cNvGrpSpPr>
          <p:nvPr/>
        </p:nvGrpSpPr>
        <p:grpSpPr bwMode="auto">
          <a:xfrm>
            <a:off x="-1371600" y="2286000"/>
            <a:ext cx="2898775" cy="847725"/>
            <a:chOff x="2350" y="1008"/>
            <a:chExt cx="1826" cy="534"/>
          </a:xfrm>
        </p:grpSpPr>
        <p:pic>
          <p:nvPicPr>
            <p:cNvPr id="19522" name="Picture 8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3" name="Picture 8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4" name="Picture 8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5" name="Picture 8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4" name="Group 87"/>
          <p:cNvGrpSpPr>
            <a:grpSpLocks/>
          </p:cNvGrpSpPr>
          <p:nvPr/>
        </p:nvGrpSpPr>
        <p:grpSpPr bwMode="auto">
          <a:xfrm>
            <a:off x="1600200" y="1219200"/>
            <a:ext cx="2898775" cy="847725"/>
            <a:chOff x="2350" y="1008"/>
            <a:chExt cx="1826" cy="534"/>
          </a:xfrm>
        </p:grpSpPr>
        <p:pic>
          <p:nvPicPr>
            <p:cNvPr id="19518" name="Picture 8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9" name="Picture 8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0" name="Picture 9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1" name="Picture 9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5" name="Group 92"/>
          <p:cNvGrpSpPr>
            <a:grpSpLocks/>
          </p:cNvGrpSpPr>
          <p:nvPr/>
        </p:nvGrpSpPr>
        <p:grpSpPr bwMode="auto">
          <a:xfrm>
            <a:off x="533400" y="533400"/>
            <a:ext cx="2898775" cy="847725"/>
            <a:chOff x="2350" y="1008"/>
            <a:chExt cx="1826" cy="534"/>
          </a:xfrm>
        </p:grpSpPr>
        <p:pic>
          <p:nvPicPr>
            <p:cNvPr id="19514" name="Picture 9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5" name="Picture 9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6" name="Picture 9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7" name="Picture 9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6" name="Group 97"/>
          <p:cNvGrpSpPr>
            <a:grpSpLocks/>
          </p:cNvGrpSpPr>
          <p:nvPr/>
        </p:nvGrpSpPr>
        <p:grpSpPr bwMode="auto">
          <a:xfrm>
            <a:off x="6245225" y="2514600"/>
            <a:ext cx="2898775" cy="847725"/>
            <a:chOff x="2350" y="1008"/>
            <a:chExt cx="1826" cy="534"/>
          </a:xfrm>
        </p:grpSpPr>
        <p:pic>
          <p:nvPicPr>
            <p:cNvPr id="19510" name="Picture 9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1" name="Picture 9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2" name="Picture 10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3" name="Picture 10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7" name="Group 102"/>
          <p:cNvGrpSpPr>
            <a:grpSpLocks/>
          </p:cNvGrpSpPr>
          <p:nvPr/>
        </p:nvGrpSpPr>
        <p:grpSpPr bwMode="auto">
          <a:xfrm>
            <a:off x="4111625" y="381000"/>
            <a:ext cx="2898775" cy="847725"/>
            <a:chOff x="2350" y="1008"/>
            <a:chExt cx="1826" cy="534"/>
          </a:xfrm>
        </p:grpSpPr>
        <p:pic>
          <p:nvPicPr>
            <p:cNvPr id="19506" name="Picture 10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7" name="Picture 10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8" name="Picture 10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9" name="Picture 10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8" name="Group 107"/>
          <p:cNvGrpSpPr>
            <a:grpSpLocks/>
          </p:cNvGrpSpPr>
          <p:nvPr/>
        </p:nvGrpSpPr>
        <p:grpSpPr bwMode="auto">
          <a:xfrm>
            <a:off x="4343400" y="2743200"/>
            <a:ext cx="2898775" cy="847725"/>
            <a:chOff x="2350" y="1008"/>
            <a:chExt cx="1826" cy="534"/>
          </a:xfrm>
        </p:grpSpPr>
        <p:pic>
          <p:nvPicPr>
            <p:cNvPr id="19502" name="Picture 10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3" name="Picture 10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4" name="Picture 11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5" name="Picture 11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9" name="Group 112"/>
          <p:cNvGrpSpPr>
            <a:grpSpLocks/>
          </p:cNvGrpSpPr>
          <p:nvPr/>
        </p:nvGrpSpPr>
        <p:grpSpPr bwMode="auto">
          <a:xfrm>
            <a:off x="7921625" y="2590800"/>
            <a:ext cx="2898775" cy="847725"/>
            <a:chOff x="2350" y="1008"/>
            <a:chExt cx="1826" cy="534"/>
          </a:xfrm>
        </p:grpSpPr>
        <p:pic>
          <p:nvPicPr>
            <p:cNvPr id="19498" name="Picture 11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9" name="Picture 11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0" name="Picture 11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1" name="Picture 11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80" name="Group 117"/>
          <p:cNvGrpSpPr>
            <a:grpSpLocks/>
          </p:cNvGrpSpPr>
          <p:nvPr/>
        </p:nvGrpSpPr>
        <p:grpSpPr bwMode="auto">
          <a:xfrm>
            <a:off x="5788025" y="457200"/>
            <a:ext cx="2898775" cy="847725"/>
            <a:chOff x="2350" y="1008"/>
            <a:chExt cx="1826" cy="534"/>
          </a:xfrm>
        </p:grpSpPr>
        <p:pic>
          <p:nvPicPr>
            <p:cNvPr id="19494" name="Picture 11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5" name="Picture 11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6" name="Picture 12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7" name="Picture 12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81" name="Group 122"/>
          <p:cNvGrpSpPr>
            <a:grpSpLocks/>
          </p:cNvGrpSpPr>
          <p:nvPr/>
        </p:nvGrpSpPr>
        <p:grpSpPr bwMode="auto">
          <a:xfrm>
            <a:off x="533400" y="3810000"/>
            <a:ext cx="2898775" cy="847725"/>
            <a:chOff x="2350" y="1008"/>
            <a:chExt cx="1826" cy="534"/>
          </a:xfrm>
        </p:grpSpPr>
        <p:pic>
          <p:nvPicPr>
            <p:cNvPr id="19490" name="Picture 123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1" name="Picture 124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Picture 125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3" name="Picture 126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82" name="Group 127"/>
          <p:cNvGrpSpPr>
            <a:grpSpLocks/>
          </p:cNvGrpSpPr>
          <p:nvPr/>
        </p:nvGrpSpPr>
        <p:grpSpPr bwMode="auto">
          <a:xfrm>
            <a:off x="381000" y="5410200"/>
            <a:ext cx="2898775" cy="847725"/>
            <a:chOff x="2350" y="1008"/>
            <a:chExt cx="1826" cy="534"/>
          </a:xfrm>
        </p:grpSpPr>
        <p:pic>
          <p:nvPicPr>
            <p:cNvPr id="19486" name="Picture 128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7" name="Picture 129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8" name="Picture 130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9" name="Picture 131" descr="SPARKL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83" name="Picture 132" descr="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905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57" name="WordArt 133"/>
          <p:cNvSpPr>
            <a:spLocks noChangeArrowheads="1" noChangeShapeType="1" noTextEdit="1"/>
          </p:cNvSpPr>
          <p:nvPr/>
        </p:nvSpPr>
        <p:spPr bwMode="auto">
          <a:xfrm rot="188382">
            <a:off x="1066800" y="1295400"/>
            <a:ext cx="7086600" cy="35067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73964"/>
              </a:avLst>
            </a:prstTxWarp>
          </a:bodyPr>
          <a:lstStyle/>
          <a:p>
            <a:pPr algn="ctr"/>
            <a:r>
              <a:rPr lang="vi-VN" sz="3600" b="1" kern="10">
                <a:ln w="12700" cap="rnd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CẢM ƠN THẦY CÔ </a:t>
            </a:r>
            <a:endParaRPr lang="en-US" sz="3600" b="1" kern="10">
              <a:ln w="12700" cap="rnd">
                <a:solidFill>
                  <a:schemeClr val="tx2"/>
                </a:solidFill>
                <a:prstDash val="sysDot"/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762" name="Oval 138">
            <a:hlinkClick r:id="rId4"/>
          </p:cNvPr>
          <p:cNvSpPr>
            <a:spLocks noChangeArrowheads="1"/>
          </p:cNvSpPr>
          <p:nvPr/>
        </p:nvSpPr>
        <p:spPr bwMode="auto">
          <a:xfrm>
            <a:off x="1600200" y="3733800"/>
            <a:ext cx="6096000" cy="1066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000" b="1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57" grpId="0" animBg="1"/>
      <p:bldP spid="267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22350"/>
          </a:xfrm>
        </p:spPr>
        <p:txBody>
          <a:bodyPr/>
          <a:lstStyle/>
          <a:p>
            <a:pPr eaLnBrk="1" hangingPunct="1"/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610600" cy="114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FF0066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0066"/>
                </a:solidFill>
              </a:rPr>
              <a:t>ĐỊA LÍ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38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cs typeface="Arial" charset="0"/>
              </a:rPr>
              <a:t>Kiểm tra bài cũ</a:t>
            </a:r>
            <a:r>
              <a:rPr lang="en-US" sz="3200" b="1">
                <a:solidFill>
                  <a:srgbClr val="0000FF"/>
                </a:solidFill>
                <a:cs typeface="Arial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3200" b="1">
                <a:cs typeface="Arial" charset="0"/>
              </a:rPr>
              <a:t>1. Kể tên một số cây trồng, vật nuôi chính của đồng bằng Bắc Bộ.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3810000"/>
            <a:ext cx="838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cs typeface="Arial" charset="0"/>
              </a:rPr>
              <a:t>2. Em hãy nêu thứ tự các công việc trong quá trình sản xuất lúa gạo của người dân đồng bằng Bắc Bộ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22350"/>
          </a:xfrm>
        </p:spPr>
        <p:txBody>
          <a:bodyPr/>
          <a:lstStyle/>
          <a:p>
            <a:pPr eaLnBrk="1" hangingPunct="1"/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" y="35814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cs typeface="Arial" charset="0"/>
              </a:rPr>
              <a:t>3/ </a:t>
            </a:r>
            <a:r>
              <a:rPr lang="en-US" sz="3600" b="1" u="sng">
                <a:solidFill>
                  <a:srgbClr val="0000FF"/>
                </a:solidFill>
                <a:cs typeface="Arial" charset="0"/>
              </a:rPr>
              <a:t>Nơi có hàng trăm nghề thủ công truyền thống: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33400" y="76200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2800" b="1">
              <a:solidFill>
                <a:srgbClr val="FF0066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2800" b="1">
                <a:solidFill>
                  <a:srgbClr val="FF0066"/>
                </a:solidFill>
              </a:rPr>
              <a:t>ĐỊA LÍ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800" b="1" u="sng">
              <a:solidFill>
                <a:srgbClr val="0066FF"/>
              </a:solidFill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</a:rPr>
              <a:t>HOẠT ĐỘNG SẢN XUẤT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</a:rPr>
              <a:t>CỦA NGƯỜI DÂN Ở ĐỒNG BẰNG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</a:rPr>
              <a:t> BẮC BỘ (tt)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1190366285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81000"/>
            <a:ext cx="4038600" cy="5715000"/>
          </a:xfrm>
          <a:noFill/>
        </p:spPr>
      </p:pic>
      <p:pic>
        <p:nvPicPr>
          <p:cNvPr id="2056" name="Picture 8" descr="Xem hình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381000"/>
            <a:ext cx="3810000" cy="5638800"/>
          </a:xfrm>
          <a:noFill/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828800" y="61722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                               Nghề dệt chiếu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26">
            <a:hlinkClick r:id="rId2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858838"/>
            <a:ext cx="4038600" cy="2143125"/>
          </a:xfrm>
        </p:spPr>
      </p:pic>
      <p:pic>
        <p:nvPicPr>
          <p:cNvPr id="9226" name="Picture 10" descr="DSC02400">
            <a:hlinkClick r:id="rId4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858838"/>
            <a:ext cx="4038600" cy="2143125"/>
          </a:xfrm>
        </p:spPr>
      </p:pic>
      <p:pic>
        <p:nvPicPr>
          <p:cNvPr id="9229" name="Picture 13" descr="gomle10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33400" y="3048000"/>
            <a:ext cx="4038600" cy="2209800"/>
          </a:xfrm>
          <a:noFill/>
        </p:spPr>
      </p:pic>
      <p:pic>
        <p:nvPicPr>
          <p:cNvPr id="9230" name="Picture 14" descr="9">
            <a:hlinkClick r:id="rId7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4648200" y="3048000"/>
            <a:ext cx="4038600" cy="2209800"/>
          </a:xfrm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209800" y="54864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                       Đồ gốm sứ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images20383_TCMN040804">
            <a:hlinkClick r:id="rId2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81000"/>
            <a:ext cx="3886200" cy="5486400"/>
          </a:xfrm>
        </p:spPr>
      </p:pic>
      <p:pic>
        <p:nvPicPr>
          <p:cNvPr id="12296" name="Picture 8" descr="images17999_hang190704">
            <a:hlinkClick r:id="rId4"/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381000"/>
            <a:ext cx="3886200" cy="5486400"/>
          </a:xfrm>
        </p:spPr>
      </p:pic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3200400" y="5943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  Nghề trạm gỗ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59_102431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396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6gl90y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04800"/>
            <a:ext cx="4724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52600" y="6216650"/>
            <a:ext cx="533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cs typeface="Arial" charset="0"/>
              </a:rPr>
              <a:t>Nghề dệt lụa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"/>
            <a:ext cx="8686800" cy="2133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2400" b="1" smtClean="0">
              <a:solidFill>
                <a:srgbClr val="0066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400" b="1" u="sng" smtClean="0">
                <a:solidFill>
                  <a:srgbClr val="0066FF"/>
                </a:solidFill>
              </a:rPr>
              <a:t>ĐỊA LÍ:</a:t>
            </a:r>
          </a:p>
          <a:p>
            <a:pPr algn="ctr" eaLnBrk="1" hangingPunct="1">
              <a:buFontTx/>
              <a:buNone/>
            </a:pPr>
            <a:r>
              <a:rPr lang="en-US" sz="2400" b="1" i="1" smtClean="0">
                <a:solidFill>
                  <a:srgbClr val="FF0000"/>
                </a:solidFill>
              </a:rPr>
              <a:t>HOẠT ĐỘNG SẢN XUẤT </a:t>
            </a:r>
          </a:p>
          <a:p>
            <a:pPr algn="ctr" eaLnBrk="1" hangingPunct="1">
              <a:buFontTx/>
              <a:buNone/>
            </a:pPr>
            <a:r>
              <a:rPr lang="en-US" sz="2400" b="1" i="1" smtClean="0">
                <a:solidFill>
                  <a:srgbClr val="FF0000"/>
                </a:solidFill>
              </a:rPr>
              <a:t>CỦA NGƯỜI DÂN Ở ĐỒNG BẰNG BẮC BỘ (tt)</a:t>
            </a:r>
          </a:p>
          <a:p>
            <a:pPr eaLnBrk="1" hangingPunct="1">
              <a:buFontTx/>
              <a:buNone/>
            </a:pPr>
            <a:endParaRPr lang="en-US" sz="2400" b="1" i="1" smtClean="0">
              <a:solidFill>
                <a:srgbClr val="FF0000"/>
              </a:solidFill>
            </a:endParaRPr>
          </a:p>
        </p:txBody>
      </p:sp>
      <p:graphicFrame>
        <p:nvGraphicFramePr>
          <p:cNvPr id="15364" name="Group 4"/>
          <p:cNvGraphicFramePr>
            <a:graphicFrameLocks noGrp="1"/>
          </p:cNvGraphicFramePr>
          <p:nvPr>
            <p:ph sz="half" idx="2"/>
          </p:nvPr>
        </p:nvGraphicFramePr>
        <p:xfrm>
          <a:off x="457200" y="2590800"/>
          <a:ext cx="8382000" cy="3276600"/>
        </p:xfrm>
        <a:graphic>
          <a:graphicData uri="http://schemas.openxmlformats.org/drawingml/2006/table">
            <a:tbl>
              <a:tblPr/>
              <a:tblGrid>
                <a:gridCol w="3733800"/>
                <a:gridCol w="464820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Tên làng nghề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Sản phẩm thủ công nổi tiếng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57200" y="1981200"/>
            <a:ext cx="800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cs typeface="Arial" charset="0"/>
              </a:rPr>
              <a:t>3/ </a:t>
            </a:r>
            <a:r>
              <a:rPr lang="en-US" sz="2000" b="1" u="sng">
                <a:solidFill>
                  <a:srgbClr val="0000FF"/>
                </a:solidFill>
                <a:cs typeface="Arial" charset="0"/>
              </a:rPr>
              <a:t>Nơi có hàng trăm nghề thủ công truyền thống: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"/>
            <a:ext cx="9144000" cy="2286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000" b="1" i="1" smtClean="0">
              <a:solidFill>
                <a:srgbClr val="0066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u="sng" smtClean="0">
                <a:solidFill>
                  <a:srgbClr val="0066FF"/>
                </a:solidFill>
              </a:rPr>
              <a:t>ĐỊA LÍ: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i="1" smtClean="0">
                <a:solidFill>
                  <a:srgbClr val="FF0000"/>
                </a:solidFill>
              </a:rPr>
              <a:t>HOẠT ĐỘNG SẢN XUẤT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i="1" smtClean="0">
                <a:solidFill>
                  <a:srgbClr val="FF0000"/>
                </a:solidFill>
              </a:rPr>
              <a:t>CỦA NGƯỜI DÂN Ở ĐỒNG BẰNG BẮC BỘ (tt)</a:t>
            </a:r>
            <a:endParaRPr lang="en-US" sz="24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800" b="1" smtClean="0">
                <a:solidFill>
                  <a:srgbClr val="0000FF"/>
                </a:solidFill>
              </a:rPr>
              <a:t>3/ </a:t>
            </a:r>
            <a:r>
              <a:rPr lang="en-US" sz="2800" b="1" u="sng" smtClean="0">
                <a:solidFill>
                  <a:srgbClr val="0000FF"/>
                </a:solidFill>
              </a:rPr>
              <a:t>Nơi có hàng trăm nghề thủ công truyềnthống: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900" b="1" i="1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b="1" i="1" smtClean="0">
              <a:solidFill>
                <a:srgbClr val="FF0066"/>
              </a:solidFill>
            </a:endParaRPr>
          </a:p>
        </p:txBody>
      </p:sp>
      <p:graphicFrame>
        <p:nvGraphicFramePr>
          <p:cNvPr id="16388" name="Group 4"/>
          <p:cNvGraphicFramePr>
            <a:graphicFrameLocks noGrp="1"/>
          </p:cNvGraphicFramePr>
          <p:nvPr>
            <p:ph sz="quarter" idx="2"/>
          </p:nvPr>
        </p:nvGraphicFramePr>
        <p:xfrm>
          <a:off x="609600" y="2994025"/>
          <a:ext cx="7696200" cy="822325"/>
        </p:xfrm>
        <a:graphic>
          <a:graphicData uri="http://schemas.openxmlformats.org/drawingml/2006/table">
            <a:tbl>
              <a:tblPr/>
              <a:tblGrid>
                <a:gridCol w="3427413"/>
                <a:gridCol w="4268787"/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Tên làng nghề</a:t>
                      </a:r>
                    </a:p>
                  </a:txBody>
                  <a:tcPr marT="45654" marB="456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Sản phẩm thủ công nổi tiếng </a:t>
                      </a: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609600" y="4038600"/>
            <a:ext cx="3657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0000FF"/>
                </a:solidFill>
                <a:cs typeface="Arial" charset="0"/>
              </a:rPr>
              <a:t>VẠN PHÚC ( HÀ TÂY )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48200" y="4038600"/>
            <a:ext cx="3352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990033"/>
                </a:solidFill>
                <a:cs typeface="Arial" charset="0"/>
              </a:rPr>
              <a:t>LỤA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609600" y="4572000"/>
            <a:ext cx="3657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0000FF"/>
                </a:solidFill>
                <a:cs typeface="Arial" charset="0"/>
              </a:rPr>
              <a:t>BÁT TRÀNG ( HÀ NỘI )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609600" y="5105400"/>
            <a:ext cx="3657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0000FF"/>
                </a:solidFill>
                <a:cs typeface="Arial" charset="0"/>
              </a:rPr>
              <a:t>KIM SƠN ( NINH BÌNH)</a:t>
            </a: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609600" y="5638800"/>
            <a:ext cx="3657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0000FF"/>
                </a:solidFill>
                <a:cs typeface="Arial" charset="0"/>
              </a:rPr>
              <a:t>ĐỒNG SÂM (THÁI BÌNH)</a:t>
            </a: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609600" y="6172200"/>
            <a:ext cx="3657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0000FF"/>
                </a:solidFill>
                <a:cs typeface="Arial" charset="0"/>
              </a:rPr>
              <a:t>ĐỒNG KỊ ( BẮC NINH )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4648200" y="4572000"/>
            <a:ext cx="3352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990033"/>
                </a:solidFill>
                <a:cs typeface="Arial" charset="0"/>
              </a:rPr>
              <a:t>GỐM SỨ</a:t>
            </a: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4648200" y="5105400"/>
            <a:ext cx="3352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990033"/>
                </a:solidFill>
                <a:cs typeface="Arial" charset="0"/>
              </a:rPr>
              <a:t>CHIẾU CÓI</a:t>
            </a: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4648200" y="5638800"/>
            <a:ext cx="3352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990033"/>
                </a:solidFill>
                <a:cs typeface="Arial" charset="0"/>
              </a:rPr>
              <a:t>CHẠM BẠC</a:t>
            </a: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4648200" y="6172200"/>
            <a:ext cx="3352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990033"/>
                </a:solidFill>
                <a:cs typeface="Arial" charset="0"/>
              </a:rPr>
              <a:t>ĐỒ GỖ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613</Words>
  <Application>Microsoft Office PowerPoint</Application>
  <PresentationFormat>On-screen Show (4:3)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Tahoma</vt:lpstr>
      <vt:lpstr>Default Design</vt:lpstr>
      <vt:lpstr>Slide 1</vt:lpstr>
      <vt:lpstr> </vt:lpstr>
      <vt:lpstr> </vt:lpstr>
      <vt:lpstr>Slide 4</vt:lpstr>
      <vt:lpstr>Slide 5</vt:lpstr>
      <vt:lpstr>Slide 6</vt:lpstr>
      <vt:lpstr>Slide 7</vt:lpstr>
      <vt:lpstr> </vt:lpstr>
      <vt:lpstr>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CSTeam</cp:lastModifiedBy>
  <cp:revision>19</cp:revision>
  <dcterms:created xsi:type="dcterms:W3CDTF">2011-03-21T00:28:30Z</dcterms:created>
  <dcterms:modified xsi:type="dcterms:W3CDTF">2016-06-30T02:20:36Z</dcterms:modified>
</cp:coreProperties>
</file>